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AABC4-B57C-4A83-A48E-ADED5CA917A3}" type="datetimeFigureOut">
              <a:rPr lang="en-US" smtClean="0"/>
              <a:t>05-Jul-20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4CD88-E32D-4900-9AB3-97C9B6D0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4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27F1-1906-4F6F-A86C-C117097A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F6A3-CB71-4FC0-A41B-5DD280613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AEB6-ECE7-44B1-8029-B9E2F63B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FE2-6E49-453F-8780-07EC5C700F0D}" type="datetime1">
              <a:rPr lang="en-US" smtClean="0"/>
              <a:t>05-Jul-20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8B866-D70F-42C5-8B4B-4C44A74D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3ED8B-B41B-484D-935E-58D2EEBF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1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C37F-8AAC-4AFD-B3DC-F7BBDCBF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831B0-D4AD-4BFD-B086-82AF21C87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B6678-D03D-4A9D-BC8E-77669490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08BA-04D7-42A5-9CC9-271E7EBBD624}" type="datetime1">
              <a:rPr lang="en-US" smtClean="0"/>
              <a:t>05-Jul-20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FCAA8-84CF-4418-8F30-DA139B87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0CB9F-EEE9-4C5B-8700-B03374D6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4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F2277-F3E7-4B08-94AE-F6958362C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DF185-4F4E-4CA2-8749-9026A4D23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3CFA-D6A8-4547-A9FC-7DD8D277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EFF4-4AA8-4C0D-8A93-2DEB3FC21CA9}" type="datetime1">
              <a:rPr lang="en-US" smtClean="0"/>
              <a:t>05-Jul-20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B32E-8E3E-49D3-B29E-D67E5EFA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6BDF6-3B10-4BD7-8BCF-E54D43B7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4349-2F5F-4047-A6CD-0D94E635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88B8B-9C44-45F0-BE76-97A7A0EA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189E-6055-41E6-AF27-5C186D18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66A53-3218-4DAF-AE11-71A41163F282}" type="datetime1">
              <a:rPr lang="en-US" smtClean="0"/>
              <a:t>05-Jul-20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77203-E614-4ED2-9529-0D3FD1E4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07A27-216C-454A-A3CE-D91BD202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98BA-B964-4F6B-B124-C87E7D818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A33A1-E5EC-47C8-BAAC-14F551955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0F9D7-6F0C-4BA5-85BF-8F03199B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2A46E-C282-415E-B73A-745D5D77308A}" type="datetime1">
              <a:rPr lang="en-US" smtClean="0"/>
              <a:t>05-Jul-20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854C6-60F4-4F9B-9B00-1372493A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BB253-6184-4B7D-919C-BB482686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5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9AFE-9B56-4E6C-BA08-9F6A7D00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06585-78FA-4119-BCC2-855382DFD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BD0D3-B801-4E22-806F-FEBF0966B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7FBBC-8E45-4436-B984-1DB3A4D37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B4D4B-AD89-4629-8C3C-F41262A83C2F}" type="datetime1">
              <a:rPr lang="en-US" smtClean="0"/>
              <a:t>05-Jul-20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796C9-A83C-4083-AD8D-C53601A83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73F20-3AB5-4233-8B19-7C742119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3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8A8F-9E2F-4458-8353-55C0075E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C6A9B-2294-47D7-92D1-F45149E78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3E0A8-D035-4047-B6D1-CA2265A70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2DB49-CC92-4594-891A-4CE1722DA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28485B-5B74-4D43-BD32-4C7170FC41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312D1-04FE-4FE1-B65F-64E43AE8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0E70-FBAB-4702-8981-3E1D1304AB44}" type="datetime1">
              <a:rPr lang="en-US" smtClean="0"/>
              <a:t>05-Jul-20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8C6FB-5E73-45C3-AB7C-CA1D4F3B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F2A4D-C086-44E4-99F1-6C02F6AB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53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736D-DC0C-4A99-B857-9811AB96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239B9-04A9-492C-B0D8-6511706D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7537-797C-42C8-BA53-ADC946CD4F0A}" type="datetime1">
              <a:rPr lang="en-US" smtClean="0"/>
              <a:t>05-Jul-20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91A65-D1ED-4398-A6D8-FB553DBE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F8C26-90CB-48B8-80B6-8DC48C00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9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224B8-A121-4348-9128-A776ECFE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187-4456-4DE6-8578-C53878966055}" type="datetime1">
              <a:rPr lang="en-US" smtClean="0"/>
              <a:t>05-Jul-20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8FE34-FC71-4ABB-99F0-914477F19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99523-C794-42CF-A974-9B60770E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8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FE3B-C793-44B1-A000-DD9AA1E4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CE75F-3B9E-484E-A560-FC279E50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A945B-7D9B-414B-9C6C-8DA79AEB6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2C282-2FD4-4C37-AEC9-D379DF49D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E8477-175D-4C2D-9248-5C3C548318F6}" type="datetime1">
              <a:rPr lang="en-US" smtClean="0"/>
              <a:t>05-Jul-20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E40EA-3455-463C-AECA-C4C7C25C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24FFC-EB2D-4F04-981A-2792F03D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77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350B-288F-4F95-A176-476C808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FA3D1E-4D78-40C9-B777-DA127FB35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08981-FA3D-4492-BE60-75C2BCF8C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1DE94-7DE5-4FED-9B93-EC3D1B8E4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5444-F06C-4035-892F-541A66DBF12F}" type="datetime1">
              <a:rPr lang="en-US" smtClean="0"/>
              <a:t>05-Jul-20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35313-C6EB-4F29-8A1B-25C6DB8DB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CDEBB-F7BF-4FB6-BAC5-C915A5C2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6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8A24D-E617-4C0C-966B-FE329E9B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6D46C-A078-4180-B1AA-8F794B8C4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F8366-6C78-4D57-AB5D-9A54F2E96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1498A-C9FE-4847-82B3-051FD83D354F}" type="datetime1">
              <a:rPr lang="en-US" smtClean="0"/>
              <a:t>05-Jul-20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CC858-E007-43A0-9F78-77BE7D0FB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1BBA4-CC44-4DF8-9DBE-68EEB8537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4A5B6-A226-4CD1-8A62-819FE004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3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cl.us/Geospatial_data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mynkbnsl/Coursera_Capstone/blob/master/The%20Battle%20of%20Neighborhoods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9ADFC-B962-44BB-8630-2C625066E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79CE7D-CE0B-4CF6-A254-43E6C4F0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217FB-2358-4F36-A48D-B500E4D4359C}"/>
              </a:ext>
            </a:extLst>
          </p:cNvPr>
          <p:cNvSpPr txBox="1"/>
          <p:nvPr/>
        </p:nvSpPr>
        <p:spPr>
          <a:xfrm>
            <a:off x="829456" y="2921168"/>
            <a:ext cx="10533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The Battle of Neighborhoods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3ACEFF-5249-4EA2-9DC9-5651D5CC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A5B6-A226-4CD1-8A62-819FE004E3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80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5A-FEC8-429F-A047-2BA9455EB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936"/>
            <a:ext cx="10515600" cy="705533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2400" dirty="0"/>
              <a:t>East Toronto has highest average rating of Hotels.</a:t>
            </a: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None/>
            </a:pP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8E45889-9A1A-4413-9D7D-931A60A6BC6D}"/>
              </a:ext>
            </a:extLst>
          </p:cNvPr>
          <p:cNvSpPr/>
          <p:nvPr/>
        </p:nvSpPr>
        <p:spPr>
          <a:xfrm>
            <a:off x="0" y="161742"/>
            <a:ext cx="1109272" cy="464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 of 6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88FA2-6417-4424-9A59-B05B71C3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7928" y="6356350"/>
            <a:ext cx="57587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10</a:t>
            </a:fld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03D343-46C3-4923-AB9F-B11DCC2604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85" y="1536469"/>
            <a:ext cx="6994629" cy="47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9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5A-FEC8-429F-A047-2BA9455EB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936"/>
            <a:ext cx="10515600" cy="705533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2400" dirty="0"/>
              <a:t>Best Neighborhoods in Toronto which have highest average rating of Hotels.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8E45889-9A1A-4413-9D7D-931A60A6BC6D}"/>
              </a:ext>
            </a:extLst>
          </p:cNvPr>
          <p:cNvSpPr/>
          <p:nvPr/>
        </p:nvSpPr>
        <p:spPr>
          <a:xfrm>
            <a:off x="0" y="161742"/>
            <a:ext cx="1109272" cy="464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 of 6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88FA2-6417-4424-9A59-B05B71C3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7928" y="6356350"/>
            <a:ext cx="57587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11</a:t>
            </a:fld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37A78C-AE0A-41C3-86C4-85FA83CFC7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92" y="1536469"/>
            <a:ext cx="8796416" cy="49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88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5A-FEC8-429F-A047-2BA9455EB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936"/>
            <a:ext cx="10515600" cy="705533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2400" dirty="0"/>
              <a:t>Best Borough in Toronto which have highest average rating of Hotels.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8E45889-9A1A-4413-9D7D-931A60A6BC6D}"/>
              </a:ext>
            </a:extLst>
          </p:cNvPr>
          <p:cNvSpPr/>
          <p:nvPr/>
        </p:nvSpPr>
        <p:spPr>
          <a:xfrm>
            <a:off x="0" y="161742"/>
            <a:ext cx="1109272" cy="464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 of 6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88FA2-6417-4424-9A59-B05B71C3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7928" y="6356350"/>
            <a:ext cx="57587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12</a:t>
            </a:fld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6D442-1D0A-4A6B-B781-E918010312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6" y="1576673"/>
            <a:ext cx="9051248" cy="51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/>
              <a:t>Discussion &amp; 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88FA2-6417-4424-9A59-B05B71C3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7928" y="6356350"/>
            <a:ext cx="57587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13</a:t>
            </a:fld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796E9-5621-48B3-A449-BFDD850D2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459"/>
            <a:ext cx="10515600" cy="5690795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  <a:spcBef>
                <a:spcPts val="5400"/>
              </a:spcBef>
            </a:pPr>
            <a:r>
              <a:rPr lang="en-US" dirty="0"/>
              <a:t>Studio District (East Toronto), St. James Town (Downtown Toronto), are some of the best neighborhoods for Hotel Stay.</a:t>
            </a:r>
          </a:p>
          <a:p>
            <a:pPr lvl="0">
              <a:lnSpc>
                <a:spcPct val="110000"/>
              </a:lnSpc>
              <a:spcBef>
                <a:spcPts val="5400"/>
              </a:spcBef>
            </a:pPr>
            <a:r>
              <a:rPr lang="en-US" dirty="0"/>
              <a:t>Downtown Toronto have potential Hotel Market.</a:t>
            </a:r>
          </a:p>
          <a:p>
            <a:pPr lvl="0">
              <a:lnSpc>
                <a:spcPct val="110000"/>
              </a:lnSpc>
              <a:spcBef>
                <a:spcPts val="5400"/>
              </a:spcBef>
            </a:pPr>
            <a:r>
              <a:rPr lang="en-US" dirty="0"/>
              <a:t>Willowdale, Willowdale East ranks last in average rating of Hotels.</a:t>
            </a:r>
          </a:p>
          <a:p>
            <a:pPr lvl="0">
              <a:lnSpc>
                <a:spcPct val="110000"/>
              </a:lnSpc>
              <a:spcBef>
                <a:spcPts val="5400"/>
              </a:spcBef>
            </a:pPr>
            <a:r>
              <a:rPr lang="en-US" dirty="0"/>
              <a:t>Downtown Toronto is the best place to stay if you prefer Variety of nice Hotel Stays.</a:t>
            </a:r>
          </a:p>
        </p:txBody>
      </p:sp>
    </p:spTree>
    <p:extLst>
      <p:ext uri="{BB962C8B-B14F-4D97-AF65-F5344CB8AC3E}">
        <p14:creationId xmlns:p14="http://schemas.microsoft.com/office/powerpoint/2010/main" val="126471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/>
              <a:t>Limitations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88FA2-6417-4424-9A59-B05B71C3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7928" y="6356350"/>
            <a:ext cx="57587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14</a:t>
            </a:fld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796E9-5621-48B3-A449-BFDD850D2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459"/>
            <a:ext cx="10515600" cy="3401647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spcBef>
                <a:spcPts val="5400"/>
              </a:spcBef>
            </a:pPr>
            <a:r>
              <a:rPr lang="en-US" dirty="0"/>
              <a:t>The ranking is purely on basis of rating of Hotels.</a:t>
            </a:r>
          </a:p>
          <a:p>
            <a:pPr lvl="0">
              <a:lnSpc>
                <a:spcPct val="120000"/>
              </a:lnSpc>
              <a:spcBef>
                <a:spcPts val="5400"/>
              </a:spcBef>
            </a:pPr>
            <a:r>
              <a:rPr lang="en-US" dirty="0"/>
              <a:t>The accuracy of data depends purely depends on the data provided by </a:t>
            </a:r>
            <a:r>
              <a:rPr lang="en-US" dirty="0" err="1"/>
              <a:t>FourSquare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71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5A-FEC8-429F-A047-2BA9455EB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459"/>
            <a:ext cx="10515600" cy="5690795"/>
          </a:xfrm>
        </p:spPr>
        <p:txBody>
          <a:bodyPr/>
          <a:lstStyle/>
          <a:p>
            <a:pPr algn="just">
              <a:lnSpc>
                <a:spcPts val="4000"/>
              </a:lnSpc>
            </a:pPr>
            <a:r>
              <a:rPr lang="en-US" dirty="0"/>
              <a:t>To explore Hotels in the city of Toronto.</a:t>
            </a:r>
          </a:p>
          <a:p>
            <a:pPr algn="just">
              <a:lnSpc>
                <a:spcPts val="4000"/>
              </a:lnSpc>
            </a:pPr>
            <a:r>
              <a:rPr lang="en-US" dirty="0"/>
              <a:t>Toronto is one of Canada's leading tourism destinations.</a:t>
            </a:r>
          </a:p>
          <a:p>
            <a:pPr algn="just">
              <a:lnSpc>
                <a:spcPts val="4000"/>
              </a:lnSpc>
            </a:pPr>
            <a:r>
              <a:rPr lang="en-US" dirty="0"/>
              <a:t>In 2017, the Toronto-area received 43.7 million tourists.</a:t>
            </a:r>
          </a:p>
          <a:p>
            <a:pPr algn="just">
              <a:lnSpc>
                <a:spcPts val="4000"/>
              </a:lnSpc>
            </a:pPr>
            <a:r>
              <a:rPr lang="en-US" dirty="0"/>
              <a:t>Tourists always try to find a nice stay in any city.</a:t>
            </a:r>
          </a:p>
          <a:p>
            <a:pPr algn="just">
              <a:lnSpc>
                <a:spcPts val="4000"/>
              </a:lnSpc>
            </a:pPr>
            <a:r>
              <a:rPr lang="en-US" dirty="0"/>
              <a:t>We will list and visualize all major parts of Toronto City that has great Hotels.</a:t>
            </a:r>
          </a:p>
          <a:p>
            <a:pPr algn="just">
              <a:lnSpc>
                <a:spcPts val="4000"/>
              </a:lnSpc>
            </a:pPr>
            <a:r>
              <a:rPr lang="en-US" dirty="0"/>
              <a:t>Also find out neighborhood in the city where potential hotel market is there.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6EC2-E601-4511-B005-704D5551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7848" y="6356350"/>
            <a:ext cx="45595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2</a:t>
            </a:fld>
            <a:endParaRPr lang="en-US" sz="2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82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5A-FEC8-429F-A047-2BA9455EB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93" y="1005462"/>
            <a:ext cx="11105213" cy="5690795"/>
          </a:xfrm>
        </p:spPr>
        <p:txBody>
          <a:bodyPr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Toronto City data that contains list Boroughs, Neighborhoods along with their latitude and longitude.</a:t>
            </a:r>
          </a:p>
          <a:p>
            <a:pPr lvl="1">
              <a:lnSpc>
                <a:spcPts val="5000"/>
              </a:lnSpc>
            </a:pPr>
            <a:r>
              <a:rPr lang="en-US" dirty="0"/>
              <a:t>Data source 1: </a:t>
            </a:r>
            <a:r>
              <a:rPr lang="en-US" u="sng" dirty="0">
                <a:hlinkClick r:id="rId2"/>
              </a:rPr>
              <a:t>https://en.wikipedia.org/wiki/List_of_postal_codes_of_Canada:_M</a:t>
            </a:r>
            <a:endParaRPr lang="en-US" dirty="0"/>
          </a:p>
          <a:p>
            <a:pPr lvl="1">
              <a:lnSpc>
                <a:spcPts val="5000"/>
              </a:lnSpc>
            </a:pPr>
            <a:r>
              <a:rPr lang="en-US" dirty="0"/>
              <a:t>Data source 2: </a:t>
            </a:r>
            <a:r>
              <a:rPr lang="en-US" u="sng" dirty="0">
                <a:hlinkClick r:id="rId3"/>
              </a:rPr>
              <a:t>http://cocl.us/Geospatial_data</a:t>
            </a:r>
            <a:endParaRPr lang="en-US" dirty="0"/>
          </a:p>
          <a:p>
            <a:pPr lvl="0">
              <a:lnSpc>
                <a:spcPts val="5000"/>
              </a:lnSpc>
            </a:pPr>
            <a:r>
              <a:rPr lang="en-US" dirty="0"/>
              <a:t>Hotels in each neighborhood of Toronto city.</a:t>
            </a:r>
          </a:p>
          <a:p>
            <a:pPr lvl="1">
              <a:lnSpc>
                <a:spcPts val="5000"/>
              </a:lnSpc>
            </a:pPr>
            <a:r>
              <a:rPr lang="en-US" dirty="0"/>
              <a:t>Data source: Foursquare API</a:t>
            </a:r>
          </a:p>
          <a:p>
            <a:pPr lvl="1">
              <a:lnSpc>
                <a:spcPts val="3000"/>
              </a:lnSpc>
            </a:pPr>
            <a:r>
              <a:rPr lang="en-US" dirty="0"/>
              <a:t>Description: By using this API we will get all the venues in each neighborhood. We can filter these venues to get only Hotels.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C96AD0-0A67-440D-8AD2-ED6D1F0F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7848" y="6356350"/>
            <a:ext cx="45595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3</a:t>
            </a:fld>
            <a:endParaRPr lang="en-US" sz="2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4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5A-FEC8-429F-A047-2BA9455EB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459"/>
            <a:ext cx="10515600" cy="5690795"/>
          </a:xfrm>
        </p:spPr>
        <p:txBody>
          <a:bodyPr/>
          <a:lstStyle/>
          <a:p>
            <a:pPr algn="just">
              <a:lnSpc>
                <a:spcPts val="5000"/>
              </a:lnSpc>
            </a:pPr>
            <a:r>
              <a:rPr lang="en-US" dirty="0"/>
              <a:t>Collect the Toronto city data from Data Source 1 &amp; 2</a:t>
            </a:r>
          </a:p>
          <a:p>
            <a:pPr algn="just">
              <a:lnSpc>
                <a:spcPts val="5000"/>
              </a:lnSpc>
            </a:pPr>
            <a:r>
              <a:rPr lang="en-US" dirty="0"/>
              <a:t>Using Foursquare API we will find all venues for each neighborhood.</a:t>
            </a:r>
          </a:p>
          <a:p>
            <a:pPr algn="just">
              <a:lnSpc>
                <a:spcPts val="5000"/>
              </a:lnSpc>
            </a:pPr>
            <a:r>
              <a:rPr lang="en-US" dirty="0"/>
              <a:t>Filter out all venues that are Hotels.</a:t>
            </a:r>
          </a:p>
          <a:p>
            <a:pPr algn="just">
              <a:lnSpc>
                <a:spcPts val="5000"/>
              </a:lnSpc>
            </a:pPr>
            <a:r>
              <a:rPr lang="en-US" dirty="0"/>
              <a:t>Find rating, tips and like count for each Hotel using Foursquare API.</a:t>
            </a:r>
          </a:p>
          <a:p>
            <a:pPr algn="just">
              <a:lnSpc>
                <a:spcPts val="5000"/>
              </a:lnSpc>
            </a:pPr>
            <a:r>
              <a:rPr lang="en-US" dirty="0"/>
              <a:t>Using rating for each Hotel, we will sort that data.</a:t>
            </a:r>
          </a:p>
          <a:p>
            <a:pPr algn="just">
              <a:lnSpc>
                <a:spcPts val="5000"/>
              </a:lnSpc>
            </a:pPr>
            <a:r>
              <a:rPr lang="en-US" dirty="0"/>
              <a:t>Visualize the Ranking of neighborhoods using folium library(python)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962A2-DDDD-483A-ACF5-8A23BABE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7848" y="6356350"/>
            <a:ext cx="45595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4</a:t>
            </a:fld>
            <a:endParaRPr lang="en-US" sz="2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93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/>
              <a:t>Answerable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5A-FEC8-429F-A047-2BA9455EB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459"/>
            <a:ext cx="10515600" cy="5690795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What is best location in Toronto City for Hotel Stay?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Which areas have potential Hotel Market?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Which all areas lack Hotels?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Which is the best place to stay if I prefer nice Hotel Stay?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289FA-C764-4699-886F-2A161916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7848" y="6356350"/>
            <a:ext cx="45595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5</a:t>
            </a:fld>
            <a:endParaRPr lang="en-US" sz="2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8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5A-FEC8-429F-A047-2BA9455EB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459"/>
            <a:ext cx="10515600" cy="5690795"/>
          </a:xfrm>
        </p:spPr>
        <p:txBody>
          <a:bodyPr>
            <a:normAutofit/>
          </a:bodyPr>
          <a:lstStyle/>
          <a:p>
            <a:pPr marL="0" lvl="0" indent="0">
              <a:lnSpc>
                <a:spcPct val="160000"/>
              </a:lnSpc>
              <a:buNone/>
            </a:pPr>
            <a:r>
              <a:rPr lang="en-US" dirty="0"/>
              <a:t>We will import the required libraries for python.</a:t>
            </a:r>
          </a:p>
          <a:p>
            <a:pPr>
              <a:lnSpc>
                <a:spcPct val="160000"/>
              </a:lnSpc>
            </a:pPr>
            <a:r>
              <a:rPr lang="en-US" dirty="0"/>
              <a:t>pandas and </a:t>
            </a:r>
            <a:r>
              <a:rPr lang="en-US" dirty="0" err="1"/>
              <a:t>numpy</a:t>
            </a:r>
            <a:r>
              <a:rPr lang="en-US" dirty="0"/>
              <a:t> for handling data.</a:t>
            </a:r>
          </a:p>
          <a:p>
            <a:pPr>
              <a:lnSpc>
                <a:spcPct val="160000"/>
              </a:lnSpc>
            </a:pPr>
            <a:r>
              <a:rPr lang="en-US" dirty="0"/>
              <a:t>request module for using </a:t>
            </a:r>
            <a:r>
              <a:rPr lang="en-US" dirty="0" err="1"/>
              <a:t>FourSquare</a:t>
            </a:r>
            <a:r>
              <a:rPr lang="en-US" dirty="0"/>
              <a:t> API.</a:t>
            </a:r>
          </a:p>
          <a:p>
            <a:pPr>
              <a:lnSpc>
                <a:spcPct val="160000"/>
              </a:lnSpc>
            </a:pPr>
            <a:r>
              <a:rPr lang="en-US" dirty="0" err="1"/>
              <a:t>geopy</a:t>
            </a:r>
            <a:r>
              <a:rPr lang="en-US" dirty="0"/>
              <a:t> to get co-ordinates of City of Toronto City.</a:t>
            </a:r>
          </a:p>
          <a:p>
            <a:pPr>
              <a:lnSpc>
                <a:spcPct val="160000"/>
              </a:lnSpc>
            </a:pPr>
            <a:r>
              <a:rPr lang="en-US" dirty="0"/>
              <a:t>folium to visualize the results on a map</a:t>
            </a:r>
          </a:p>
          <a:p>
            <a:pPr marL="0" lvl="0" indent="0">
              <a:lnSpc>
                <a:spcPct val="160000"/>
              </a:lnSpc>
              <a:buNone/>
            </a:pPr>
            <a:r>
              <a:rPr lang="en-US" dirty="0"/>
              <a:t>The code for rest of the analysis can be seen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  <a:p>
            <a:pPr marL="0" lvl="0" indent="0">
              <a:lnSpc>
                <a:spcPct val="160000"/>
              </a:lnSpc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B5005-432C-4927-B546-52FE2BAF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7848" y="6356350"/>
            <a:ext cx="45595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6</a:t>
            </a:fld>
            <a:endParaRPr lang="en-US" sz="2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58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5A-FEC8-429F-A047-2BA9455EB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936"/>
            <a:ext cx="10515600" cy="705533"/>
          </a:xfrm>
        </p:spPr>
        <p:txBody>
          <a:bodyPr>
            <a:normAutofit/>
          </a:bodyPr>
          <a:lstStyle/>
          <a:p>
            <a:pPr marL="0" lv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2400" dirty="0"/>
              <a:t>North York has the highest number of neighborhoods.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8E45889-9A1A-4413-9D7D-931A60A6BC6D}"/>
              </a:ext>
            </a:extLst>
          </p:cNvPr>
          <p:cNvSpPr/>
          <p:nvPr/>
        </p:nvSpPr>
        <p:spPr>
          <a:xfrm>
            <a:off x="0" y="161742"/>
            <a:ext cx="1109272" cy="464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 of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40BDF-D059-4762-8513-BBB5331E60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08" y="1558923"/>
            <a:ext cx="7644984" cy="508843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08F7E4-7AB3-457E-9CB8-55E73BC5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7848" y="6356350"/>
            <a:ext cx="45595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7</a:t>
            </a:fld>
            <a:endParaRPr lang="en-US" sz="2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4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5A-FEC8-429F-A047-2BA9455EB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936"/>
            <a:ext cx="10515600" cy="705533"/>
          </a:xfrm>
        </p:spPr>
        <p:txBody>
          <a:bodyPr>
            <a:normAutofit/>
          </a:bodyPr>
          <a:lstStyle/>
          <a:p>
            <a:pPr marL="0" lv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2400" dirty="0"/>
              <a:t>Downtown Toronto has maximum number of Hotels.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8E45889-9A1A-4413-9D7D-931A60A6BC6D}"/>
              </a:ext>
            </a:extLst>
          </p:cNvPr>
          <p:cNvSpPr/>
          <p:nvPr/>
        </p:nvSpPr>
        <p:spPr>
          <a:xfrm>
            <a:off x="0" y="161742"/>
            <a:ext cx="1109272" cy="464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 of 6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88FA2-6417-4424-9A59-B05B71C3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7848" y="6356350"/>
            <a:ext cx="45595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8</a:t>
            </a:fld>
            <a:endParaRPr lang="en-US" sz="2800" b="1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71746-4308-4C4E-BAC1-918D570EC4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42" y="1507608"/>
            <a:ext cx="6835515" cy="51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99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8389-7FF8-45D7-A044-B8FF33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43"/>
            <a:ext cx="10515600" cy="654206"/>
          </a:xfrm>
        </p:spPr>
        <p:txBody>
          <a:bodyPr>
            <a:noAutofit/>
          </a:bodyPr>
          <a:lstStyle/>
          <a:p>
            <a:pPr algn="ctr"/>
            <a:r>
              <a:rPr lang="en-US" sz="49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5A-FEC8-429F-A047-2BA9455EB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936"/>
            <a:ext cx="10515600" cy="705533"/>
          </a:xfrm>
        </p:spPr>
        <p:txBody>
          <a:bodyPr>
            <a:normAutofit/>
          </a:bodyPr>
          <a:lstStyle/>
          <a:p>
            <a:pPr marL="0" lv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2400" dirty="0"/>
              <a:t>Four Neighborhoods have same number of Hotels (5 Hotels).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4CB4D-6766-48E2-B48C-BABB40B6ADB0}"/>
              </a:ext>
            </a:extLst>
          </p:cNvPr>
          <p:cNvCxnSpPr/>
          <p:nvPr/>
        </p:nvCxnSpPr>
        <p:spPr>
          <a:xfrm>
            <a:off x="0" y="815949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8E45889-9A1A-4413-9D7D-931A60A6BC6D}"/>
              </a:ext>
            </a:extLst>
          </p:cNvPr>
          <p:cNvSpPr/>
          <p:nvPr/>
        </p:nvSpPr>
        <p:spPr>
          <a:xfrm>
            <a:off x="0" y="161742"/>
            <a:ext cx="1109272" cy="464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 of 6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588FA2-6417-4424-9A59-B05B71C3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7848" y="6356350"/>
            <a:ext cx="455951" cy="365125"/>
          </a:xfrm>
        </p:spPr>
        <p:txBody>
          <a:bodyPr/>
          <a:lstStyle/>
          <a:p>
            <a:fld id="{4C24A5B6-A226-4CD1-8A62-819FE004E362}" type="slidenum">
              <a:rPr lang="en-US" sz="2800" b="1" smtClean="0">
                <a:solidFill>
                  <a:schemeClr val="tx1"/>
                </a:solidFill>
              </a:rPr>
              <a:t>9</a:t>
            </a:fld>
            <a:endParaRPr lang="en-US" sz="2800" b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9A7F4-BA37-400F-8E01-04BFCE4C06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0767" y="1581920"/>
            <a:ext cx="6910465" cy="49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2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523</Words>
  <Application>Microsoft Office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Introduction</vt:lpstr>
      <vt:lpstr>Data Set</vt:lpstr>
      <vt:lpstr>Approach</vt:lpstr>
      <vt:lpstr>Answerable Questions</vt:lpstr>
      <vt:lpstr>Analysis</vt:lpstr>
      <vt:lpstr>Results</vt:lpstr>
      <vt:lpstr>Results</vt:lpstr>
      <vt:lpstr>Results</vt:lpstr>
      <vt:lpstr>Results</vt:lpstr>
      <vt:lpstr>Results</vt:lpstr>
      <vt:lpstr>Results</vt:lpstr>
      <vt:lpstr>Discussion &amp; Conclusion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Bansal</dc:creator>
  <cp:lastModifiedBy>Mayank Bansal</cp:lastModifiedBy>
  <cp:revision>8</cp:revision>
  <dcterms:created xsi:type="dcterms:W3CDTF">2020-07-05T13:17:02Z</dcterms:created>
  <dcterms:modified xsi:type="dcterms:W3CDTF">2020-07-05T13:48:57Z</dcterms:modified>
</cp:coreProperties>
</file>